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Helvetica Neue"/>
      <p:regular r:id="rId25"/>
      <p:bold r:id="rId26"/>
      <p:italic r:id="rId27"/>
      <p:boldItalic r:id="rId28"/>
    </p:embeddedFont>
    <p:embeddedFont>
      <p:font typeface="Courier Prime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ourierPrim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ourierPrime-italic.fntdata"/><Relationship Id="rId30" Type="http://schemas.openxmlformats.org/officeDocument/2006/relationships/font" Target="fonts/CourierPrime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CourierPrime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jpg>
</file>

<file path=ppt/media/image11.png>
</file>

<file path=ppt/media/image12.png>
</file>

<file path=ppt/media/image15.png>
</file>

<file path=ppt/media/image16.png>
</file>

<file path=ppt/media/image17.jpg>
</file>

<file path=ppt/media/image18.png>
</file>

<file path=ppt/media/image19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20d30d061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20d30d061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20ebd6001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20ebd6001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20dd0bf968_8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20dd0bf968_8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20dd0bf968_8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20dd0bf968_8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20ebd6001d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20ebd6001d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20ebd6001d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20ebd6001d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20ebd6001d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20ebd6001d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20ebd6001d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20ebd6001d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20ebd6001d_0_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20ebd6001d_0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20d30d061b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20d30d061b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20d30d061b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20d30d061b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828d8a7cc7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828d8a7cc7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20d30d061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20d30d061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20ebd600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320ebd600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20d30d061b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20d30d061b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20dd0bf968_8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20dd0bf968_8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20ebd6001d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20ebd6001d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20ebd6001d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20ebd6001d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Shield" showMasterSp="0">
  <p:cSld name="Closing Slide Shield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2"/>
          <p:cNvGrpSpPr/>
          <p:nvPr/>
        </p:nvGrpSpPr>
        <p:grpSpPr>
          <a:xfrm>
            <a:off x="3911568" y="-1575672"/>
            <a:ext cx="6288303" cy="8137803"/>
            <a:chOff x="3946487" y="-2045539"/>
            <a:chExt cx="8193228" cy="10603000"/>
          </a:xfrm>
        </p:grpSpPr>
        <p:pic>
          <p:nvPicPr>
            <p:cNvPr id="17" name="Google Shape;17;p2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3946487" y="-2045539"/>
              <a:ext cx="8193228" cy="10603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18;p2"/>
            <p:cNvPicPr preferRelativeResize="0"/>
            <p:nvPr/>
          </p:nvPicPr>
          <p:blipFill rotWithShape="1">
            <a:blip r:embed="rId3">
              <a:alphaModFix amt="15000"/>
            </a:blip>
            <a:srcRect b="0" l="0" r="0" t="0"/>
            <a:stretch/>
          </p:blipFill>
          <p:spPr>
            <a:xfrm>
              <a:off x="5173001" y="758028"/>
              <a:ext cx="5641846" cy="49366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" name="Google Shape;19;p2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20" name="Google Shape;20;p2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1" name="Google Shape;21;p2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2" name="Google Shape;22;p2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3" name="Google Shape;23;p2"/>
          <p:cNvSpPr txBox="1"/>
          <p:nvPr>
            <p:ph idx="1" type="body"/>
          </p:nvPr>
        </p:nvSpPr>
        <p:spPr>
          <a:xfrm>
            <a:off x="699331" y="1823196"/>
            <a:ext cx="38727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7676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24" name="Google Shape;2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46" y="4739269"/>
            <a:ext cx="1398201" cy="486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Dark Greystone" showMasterSp="0">
  <p:cSld name="Title Slide Dark Greystone">
    <p:bg>
      <p:bgPr>
        <a:solidFill>
          <a:schemeClr val="dk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1"/>
          <p:cNvGrpSpPr/>
          <p:nvPr/>
        </p:nvGrpSpPr>
        <p:grpSpPr>
          <a:xfrm>
            <a:off x="5166360" y="0"/>
            <a:ext cx="5773547" cy="4800600"/>
            <a:chOff x="5156004" y="0"/>
            <a:chExt cx="5773547" cy="6400800"/>
          </a:xfrm>
        </p:grpSpPr>
        <p:sp>
          <p:nvSpPr>
            <p:cNvPr id="124" name="Google Shape;124;p11"/>
            <p:cNvSpPr/>
            <p:nvPr/>
          </p:nvSpPr>
          <p:spPr>
            <a:xfrm>
              <a:off x="5303520" y="0"/>
              <a:ext cx="3840600" cy="64008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125" name="Google Shape;125;p11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5156004" y="768096"/>
              <a:ext cx="5773547" cy="50518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6" name="Google Shape;126;p11"/>
          <p:cNvSpPr txBox="1"/>
          <p:nvPr>
            <p:ph type="title"/>
          </p:nvPr>
        </p:nvSpPr>
        <p:spPr>
          <a:xfrm>
            <a:off x="628649" y="273844"/>
            <a:ext cx="40050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  <a:defRPr sz="3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28" name="Google Shape;128;p11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129" name="Google Shape;129;p11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30" name="Google Shape;130;p11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31" name="Google Shape;131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1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1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4" name="Google Shape;134;p11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" name="Google Shape;135;p11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2"/>
          <p:cNvSpPr txBox="1"/>
          <p:nvPr>
            <p:ph idx="1" type="body"/>
          </p:nvPr>
        </p:nvSpPr>
        <p:spPr>
          <a:xfrm>
            <a:off x="628650" y="126873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12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39" name="Google Shape;139;p12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 Greystone" showMasterSp="0">
  <p:cSld name="Section Header Light Greystone">
    <p:bg>
      <p:bgPr>
        <a:solidFill>
          <a:schemeClr val="lt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3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142" name="Google Shape;142;p13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43" name="Google Shape;143;p13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44" name="Google Shape;144;p1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5" name="Google Shape;145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7" name="Google Shape;147;p13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" name="Google Shape;148;p13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49" name="Google Shape;149;p13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150" name="Google Shape;150;p13"/>
          <p:cNvPicPr preferRelativeResize="0"/>
          <p:nvPr/>
        </p:nvPicPr>
        <p:blipFill rotWithShape="1">
          <a:blip r:embed="rId5">
            <a:alphaModFix amt="25000"/>
          </a:blip>
          <a:srcRect b="0" l="0" r="0" t="0"/>
          <a:stretch/>
        </p:blipFill>
        <p:spPr>
          <a:xfrm>
            <a:off x="6328664" y="0"/>
            <a:ext cx="2877310" cy="251764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3"/>
          <p:cNvSpPr txBox="1"/>
          <p:nvPr>
            <p:ph type="title"/>
          </p:nvPr>
        </p:nvSpPr>
        <p:spPr>
          <a:xfrm>
            <a:off x="623888" y="2078834"/>
            <a:ext cx="7891500" cy="13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3"/>
          <p:cNvSpPr txBox="1"/>
          <p:nvPr>
            <p:ph idx="1" type="body"/>
          </p:nvPr>
        </p:nvSpPr>
        <p:spPr>
          <a:xfrm>
            <a:off x="633412" y="3468887"/>
            <a:ext cx="78771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4"/>
          <p:cNvSpPr txBox="1"/>
          <p:nvPr>
            <p:ph idx="1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14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56" name="Google Shape;156;p14"/>
          <p:cNvSpPr txBox="1"/>
          <p:nvPr>
            <p:ph idx="2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14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60" name="Google Shape;160;p15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/>
          <p:nvPr>
            <p:ph idx="2" type="pic"/>
          </p:nvPr>
        </p:nvSpPr>
        <p:spPr>
          <a:xfrm>
            <a:off x="628650" y="1537097"/>
            <a:ext cx="5486400" cy="28587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17"/>
          <p:cNvSpPr txBox="1"/>
          <p:nvPr>
            <p:ph idx="1" type="body"/>
          </p:nvPr>
        </p:nvSpPr>
        <p:spPr>
          <a:xfrm>
            <a:off x="6456759" y="1543050"/>
            <a:ext cx="20574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66" name="Google Shape;166;p17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67" name="Google Shape;167;p17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with Caption">
  <p:cSld name="3 Picture with Caption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70" name="Google Shape;170;p18"/>
          <p:cNvSpPr/>
          <p:nvPr>
            <p:ph idx="2" type="pic"/>
          </p:nvPr>
        </p:nvSpPr>
        <p:spPr>
          <a:xfrm>
            <a:off x="628650" y="1692076"/>
            <a:ext cx="2494200" cy="11415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628649" y="3001142"/>
            <a:ext cx="24942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72" name="Google Shape;172;p18"/>
          <p:cNvSpPr txBox="1"/>
          <p:nvPr>
            <p:ph idx="3" type="body"/>
          </p:nvPr>
        </p:nvSpPr>
        <p:spPr>
          <a:xfrm>
            <a:off x="3324114" y="3001142"/>
            <a:ext cx="24957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73" name="Google Shape;173;p18"/>
          <p:cNvSpPr txBox="1"/>
          <p:nvPr>
            <p:ph idx="4" type="body"/>
          </p:nvPr>
        </p:nvSpPr>
        <p:spPr>
          <a:xfrm>
            <a:off x="6019585" y="3001141"/>
            <a:ext cx="24957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74" name="Google Shape;174;p18"/>
          <p:cNvSpPr/>
          <p:nvPr>
            <p:ph idx="5" type="pic"/>
          </p:nvPr>
        </p:nvSpPr>
        <p:spPr>
          <a:xfrm>
            <a:off x="3324117" y="1692271"/>
            <a:ext cx="2495700" cy="1142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8"/>
          <p:cNvSpPr/>
          <p:nvPr>
            <p:ph idx="6" type="pic"/>
          </p:nvPr>
        </p:nvSpPr>
        <p:spPr>
          <a:xfrm>
            <a:off x="6019584" y="1692271"/>
            <a:ext cx="2495700" cy="11421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18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Bullets">
  <p:cSld name="Picture with Bullets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62865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b="0" i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19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80" name="Google Shape;180;p19"/>
          <p:cNvSpPr/>
          <p:nvPr>
            <p:ph idx="2" type="pic"/>
          </p:nvPr>
        </p:nvSpPr>
        <p:spPr>
          <a:xfrm>
            <a:off x="628651" y="1358903"/>
            <a:ext cx="3791100" cy="30369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19"/>
          <p:cNvSpPr txBox="1"/>
          <p:nvPr>
            <p:ph idx="1" type="body"/>
          </p:nvPr>
        </p:nvSpPr>
        <p:spPr>
          <a:xfrm>
            <a:off x="4724399" y="1357313"/>
            <a:ext cx="3791100" cy="30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6195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100"/>
              <a:buChar char="•"/>
              <a:defRPr sz="21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238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238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238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Picture Stacked" showMasterSp="0">
  <p:cSld name="4 Picture Stacked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/>
          <p:nvPr>
            <p:ph idx="2" type="pic"/>
          </p:nvPr>
        </p:nvSpPr>
        <p:spPr>
          <a:xfrm>
            <a:off x="3" y="2423732"/>
            <a:ext cx="4538700" cy="2379600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0"/>
          <p:cNvSpPr/>
          <p:nvPr>
            <p:ph idx="3" type="pic"/>
          </p:nvPr>
        </p:nvSpPr>
        <p:spPr>
          <a:xfrm>
            <a:off x="4605167" y="2423732"/>
            <a:ext cx="4538700" cy="23796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0"/>
          <p:cNvSpPr/>
          <p:nvPr>
            <p:ph idx="4" type="pic"/>
          </p:nvPr>
        </p:nvSpPr>
        <p:spPr>
          <a:xfrm>
            <a:off x="1" y="1"/>
            <a:ext cx="4538700" cy="23796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20"/>
          <p:cNvSpPr/>
          <p:nvPr>
            <p:ph idx="5" type="pic"/>
          </p:nvPr>
        </p:nvSpPr>
        <p:spPr>
          <a:xfrm>
            <a:off x="4605167" y="1"/>
            <a:ext cx="4538700" cy="2379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87" name="Google Shape;187;p20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188" name="Google Shape;188;p20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89" name="Google Shape;189;p20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90" name="Google Shape;190;p2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Google Shape;191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2" name="Google Shape;192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3" name="Google Shape;193;p20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4" name="Google Shape;194;p20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95" name="Google Shape;195;p20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idx="1" type="body"/>
          </p:nvPr>
        </p:nvSpPr>
        <p:spPr>
          <a:xfrm>
            <a:off x="628650" y="1910714"/>
            <a:ext cx="3886200" cy="27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2" type="body"/>
          </p:nvPr>
        </p:nvSpPr>
        <p:spPr>
          <a:xfrm>
            <a:off x="4644976" y="1910714"/>
            <a:ext cx="3886200" cy="27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3" type="body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9" name="Google Shape;29;p3"/>
          <p:cNvSpPr txBox="1"/>
          <p:nvPr>
            <p:ph idx="4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1" name="Google Shape;31;p3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Full Slide" showMasterSp="0">
  <p:cSld name="Picture Full Slid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/>
          <p:nvPr>
            <p:ph idx="2" type="pic"/>
          </p:nvPr>
        </p:nvSpPr>
        <p:spPr>
          <a:xfrm>
            <a:off x="0" y="1"/>
            <a:ext cx="9144000" cy="4797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98" name="Google Shape;198;p21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199" name="Google Shape;199;p21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00" name="Google Shape;200;p21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01" name="Google Shape;201;p2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2" name="Google Shape;202;p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3" name="Google Shape;203;p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04" name="Google Shape;204;p21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5" name="Google Shape;205;p21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06" name="Google Shape;206;p21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Grey Bar" showMasterSp="0">
  <p:cSld name="Closing Slide Grey Bar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2"/>
          <p:cNvGrpSpPr/>
          <p:nvPr/>
        </p:nvGrpSpPr>
        <p:grpSpPr>
          <a:xfrm>
            <a:off x="5166360" y="-53340"/>
            <a:ext cx="5773547" cy="4853925"/>
            <a:chOff x="5166787" y="-71120"/>
            <a:chExt cx="5773547" cy="6471900"/>
          </a:xfrm>
        </p:grpSpPr>
        <p:sp>
          <p:nvSpPr>
            <p:cNvPr id="209" name="Google Shape;209;p22"/>
            <p:cNvSpPr/>
            <p:nvPr/>
          </p:nvSpPr>
          <p:spPr>
            <a:xfrm>
              <a:off x="5306906" y="-71120"/>
              <a:ext cx="3840600" cy="647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210" name="Google Shape;210;p22"/>
            <p:cNvPicPr preferRelativeResize="0"/>
            <p:nvPr/>
          </p:nvPicPr>
          <p:blipFill rotWithShape="1">
            <a:blip r:embed="rId2">
              <a:alphaModFix amt="15000"/>
            </a:blip>
            <a:srcRect b="0" l="0" r="0" t="0"/>
            <a:stretch/>
          </p:blipFill>
          <p:spPr>
            <a:xfrm>
              <a:off x="5166787" y="750290"/>
              <a:ext cx="5773547" cy="50518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1" name="Google Shape;211;p22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212" name="Google Shape;212;p22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13" name="Google Shape;213;p22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14" name="Google Shape;214;p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2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17" name="Google Shape;217;p22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" name="Google Shape;218;p22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19" name="Google Shape;219;p22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20" name="Google Shape;220;p22"/>
          <p:cNvSpPr txBox="1"/>
          <p:nvPr>
            <p:ph idx="1" type="body"/>
          </p:nvPr>
        </p:nvSpPr>
        <p:spPr>
          <a:xfrm>
            <a:off x="699331" y="1823196"/>
            <a:ext cx="38727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7676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Grey Phoenix" showMasterSp="0">
  <p:cSld name="Closing Slide Grey Phoenix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3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223" name="Google Shape;223;p23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24" name="Google Shape;224;p23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25" name="Google Shape;225;p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6" name="Google Shape;226;p2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7" name="Google Shape;227;p2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8" name="Google Shape;228;p23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9" name="Google Shape;229;p23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30" name="Google Shape;230;p23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31" name="Google Shape;231;p23"/>
          <p:cNvSpPr txBox="1"/>
          <p:nvPr>
            <p:ph idx="1" type="body"/>
          </p:nvPr>
        </p:nvSpPr>
        <p:spPr>
          <a:xfrm>
            <a:off x="699331" y="1823196"/>
            <a:ext cx="38727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7676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232" name="Google Shape;232;p23"/>
          <p:cNvPicPr preferRelativeResize="0"/>
          <p:nvPr/>
        </p:nvPicPr>
        <p:blipFill rotWithShape="1">
          <a:blip r:embed="rId5">
            <a:alphaModFix amt="15000"/>
          </a:blip>
          <a:srcRect b="0" l="0" r="0" t="0"/>
          <a:stretch/>
        </p:blipFill>
        <p:spPr>
          <a:xfrm>
            <a:off x="5166787" y="576072"/>
            <a:ext cx="4330161" cy="3788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Dark Greystone" showMasterSp="0">
  <p:cSld name="Closing Slide Dark Greystone">
    <p:bg>
      <p:bgPr>
        <a:solidFill>
          <a:schemeClr val="dk2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24"/>
          <p:cNvGrpSpPr/>
          <p:nvPr/>
        </p:nvGrpSpPr>
        <p:grpSpPr>
          <a:xfrm>
            <a:off x="5166360" y="0"/>
            <a:ext cx="5773547" cy="4800600"/>
            <a:chOff x="5156004" y="0"/>
            <a:chExt cx="5773547" cy="6400800"/>
          </a:xfrm>
        </p:grpSpPr>
        <p:sp>
          <p:nvSpPr>
            <p:cNvPr id="235" name="Google Shape;235;p24"/>
            <p:cNvSpPr/>
            <p:nvPr/>
          </p:nvSpPr>
          <p:spPr>
            <a:xfrm>
              <a:off x="5303520" y="0"/>
              <a:ext cx="3840600" cy="64008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236" name="Google Shape;236;p24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5156004" y="768096"/>
              <a:ext cx="5773547" cy="50518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7" name="Google Shape;237;p24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238" name="Google Shape;238;p24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39" name="Google Shape;239;p24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40" name="Google Shape;240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2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2" name="Google Shape;242;p2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43" name="Google Shape;243;p24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4" name="Google Shape;244;p24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45" name="Google Shape;245;p24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46" name="Google Shape;246;p24"/>
          <p:cNvSpPr txBox="1"/>
          <p:nvPr>
            <p:ph idx="1" type="body"/>
          </p:nvPr>
        </p:nvSpPr>
        <p:spPr>
          <a:xfrm>
            <a:off x="699331" y="1823196"/>
            <a:ext cx="38727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9" name="Google Shape;249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0" name="Google Shape;25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"/>
          <p:cNvSpPr txBox="1"/>
          <p:nvPr>
            <p:ph type="title"/>
          </p:nvPr>
        </p:nvSpPr>
        <p:spPr>
          <a:xfrm>
            <a:off x="624300" y="384575"/>
            <a:ext cx="78954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3" name="Google Shape;25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Maroon" showMasterSp="0">
  <p:cSld name="Section Header Maroon">
    <p:bg>
      <p:bgPr>
        <a:solidFill>
          <a:schemeClr val="accen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34" name="Google Shape;34;p4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5" name="Google Shape;35;p4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36" name="Google Shape;36;p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Google Shape;38;p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9" name="Google Shape;39;p4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" name="Google Shape;40;p4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41" name="Google Shape;41;p4"/>
          <p:cNvPicPr preferRelativeResize="0"/>
          <p:nvPr/>
        </p:nvPicPr>
        <p:blipFill rotWithShape="1">
          <a:blip r:embed="rId5">
            <a:alphaModFix amt="50000"/>
          </a:blip>
          <a:srcRect b="0" l="0" r="0" t="0"/>
          <a:stretch/>
        </p:blipFill>
        <p:spPr>
          <a:xfrm>
            <a:off x="6328664" y="0"/>
            <a:ext cx="2877310" cy="2517649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3" name="Google Shape;43;p4"/>
          <p:cNvSpPr txBox="1"/>
          <p:nvPr>
            <p:ph type="title"/>
          </p:nvPr>
        </p:nvSpPr>
        <p:spPr>
          <a:xfrm>
            <a:off x="623888" y="2078834"/>
            <a:ext cx="7891500" cy="13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  <a:defRPr sz="3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4"/>
          <p:cNvSpPr txBox="1"/>
          <p:nvPr>
            <p:ph idx="1" type="body"/>
          </p:nvPr>
        </p:nvSpPr>
        <p:spPr>
          <a:xfrm>
            <a:off x="633412" y="3468887"/>
            <a:ext cx="78771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ey Shield" showMasterSp="0">
  <p:cSld name="Title Slide Grey Shield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5"/>
          <p:cNvGrpSpPr/>
          <p:nvPr/>
        </p:nvGrpSpPr>
        <p:grpSpPr>
          <a:xfrm>
            <a:off x="3911568" y="-1575672"/>
            <a:ext cx="6288303" cy="8137803"/>
            <a:chOff x="3946487" y="-2045539"/>
            <a:chExt cx="8193228" cy="10603000"/>
          </a:xfrm>
        </p:grpSpPr>
        <p:pic>
          <p:nvPicPr>
            <p:cNvPr id="47" name="Google Shape;47;p5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3946487" y="-2045539"/>
              <a:ext cx="8193228" cy="10603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5"/>
            <p:cNvPicPr preferRelativeResize="0"/>
            <p:nvPr/>
          </p:nvPicPr>
          <p:blipFill rotWithShape="1">
            <a:blip r:embed="rId3">
              <a:alphaModFix amt="15000"/>
            </a:blip>
            <a:srcRect b="0" l="0" r="0" t="0"/>
            <a:stretch/>
          </p:blipFill>
          <p:spPr>
            <a:xfrm>
              <a:off x="5173001" y="758028"/>
              <a:ext cx="5641846" cy="493661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628649" y="273844"/>
            <a:ext cx="4005000" cy="228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51" name="Google Shape;51;p5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52" name="Google Shape;52;p5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53" name="Google Shape;53;p5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54" name="Google Shape;54;p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7" name="Google Shape;57;p5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58" name="Google Shape;58;p5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White" showMasterSp="0">
  <p:cSld name="Section Header White"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61" name="Google Shape;61;p6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62" name="Google Shape;62;p6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3" name="Google Shape;63;p6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64" name="Google Shape;64;p6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65" name="Google Shape;65;p6"/>
          <p:cNvPicPr preferRelativeResize="0"/>
          <p:nvPr/>
        </p:nvPicPr>
        <p:blipFill rotWithShape="1">
          <a:blip r:embed="rId2">
            <a:alphaModFix amt="10000"/>
          </a:blip>
          <a:srcRect b="0" l="0" r="0" t="0"/>
          <a:stretch/>
        </p:blipFill>
        <p:spPr>
          <a:xfrm>
            <a:off x="6328664" y="0"/>
            <a:ext cx="2877310" cy="251764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67" name="Google Shape;67;p6"/>
          <p:cNvSpPr txBox="1"/>
          <p:nvPr>
            <p:ph type="title"/>
          </p:nvPr>
        </p:nvSpPr>
        <p:spPr>
          <a:xfrm>
            <a:off x="623888" y="2078834"/>
            <a:ext cx="7891500" cy="13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6"/>
          <p:cNvSpPr txBox="1"/>
          <p:nvPr>
            <p:ph idx="1" type="body"/>
          </p:nvPr>
        </p:nvSpPr>
        <p:spPr>
          <a:xfrm>
            <a:off x="633412" y="3468887"/>
            <a:ext cx="78771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Image Background Shield">
  <p:cSld name="Title Slide Image Background Shield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7"/>
          <p:cNvPicPr preferRelativeResize="0"/>
          <p:nvPr/>
        </p:nvPicPr>
        <p:blipFill rotWithShape="1">
          <a:blip r:embed="rId2">
            <a:alphaModFix/>
          </a:blip>
          <a:srcRect b="397" l="0" r="39183" t="31315"/>
          <a:stretch/>
        </p:blipFill>
        <p:spPr>
          <a:xfrm>
            <a:off x="0" y="16769"/>
            <a:ext cx="9144000" cy="5133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7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-2613365" y="-1987051"/>
            <a:ext cx="7269778" cy="94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7"/>
          <p:cNvSpPr txBox="1"/>
          <p:nvPr>
            <p:ph type="title"/>
          </p:nvPr>
        </p:nvSpPr>
        <p:spPr>
          <a:xfrm>
            <a:off x="628650" y="273844"/>
            <a:ext cx="40047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7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74" name="Google Shape;74;p7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75" name="Google Shape;75;p7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76" name="Google Shape;76;p7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77" name="Google Shape;77;p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0" name="Google Shape;80;p7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" name="Google Shape;81;p7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Image Background Bar">
  <p:cSld name="Title Slide Image Background Ba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8"/>
          <p:cNvPicPr preferRelativeResize="0"/>
          <p:nvPr/>
        </p:nvPicPr>
        <p:blipFill rotWithShape="1">
          <a:blip r:embed="rId2">
            <a:alphaModFix/>
          </a:blip>
          <a:srcRect b="2977" l="0" r="39183" t="28827"/>
          <a:stretch/>
        </p:blipFill>
        <p:spPr>
          <a:xfrm>
            <a:off x="1" y="-1"/>
            <a:ext cx="9144000" cy="5126732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8"/>
          <p:cNvSpPr/>
          <p:nvPr/>
        </p:nvSpPr>
        <p:spPr>
          <a:xfrm>
            <a:off x="-1" y="-23808"/>
            <a:ext cx="5307000" cy="4868100"/>
          </a:xfrm>
          <a:prstGeom prst="rect">
            <a:avLst/>
          </a:prstGeom>
          <a:solidFill>
            <a:schemeClr val="lt1">
              <a:alpha val="7450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" name="Google Shape;85;p8"/>
          <p:cNvSpPr txBox="1"/>
          <p:nvPr>
            <p:ph type="title"/>
          </p:nvPr>
        </p:nvSpPr>
        <p:spPr>
          <a:xfrm>
            <a:off x="628650" y="273844"/>
            <a:ext cx="40047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8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87" name="Google Shape;87;p8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88" name="Google Shape;88;p8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89" name="Google Shape;89;p8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90" name="Google Shape;90;p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3" name="Google Shape;93;p8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" name="Google Shape;94;p8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ey Phoenix" showMasterSp="0">
  <p:cSld name="Title Slide Grey Phoenix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9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>
            <a:off x="5166787" y="576072"/>
            <a:ext cx="4330161" cy="378889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9"/>
          <p:cNvSpPr txBox="1"/>
          <p:nvPr>
            <p:ph type="title"/>
          </p:nvPr>
        </p:nvSpPr>
        <p:spPr>
          <a:xfrm>
            <a:off x="628650" y="273844"/>
            <a:ext cx="40047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99" name="Google Shape;99;p9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100" name="Google Shape;100;p9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01" name="Google Shape;101;p9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02" name="Google Shape;102;p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5" name="Google Shape;105;p9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6" name="Google Shape;106;p9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ey Bar" showMasterSp="0">
  <p:cSld name="Title Slide Grey Ba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0"/>
          <p:cNvGrpSpPr/>
          <p:nvPr/>
        </p:nvGrpSpPr>
        <p:grpSpPr>
          <a:xfrm>
            <a:off x="5166360" y="-53340"/>
            <a:ext cx="5773547" cy="4853925"/>
            <a:chOff x="5166787" y="-71120"/>
            <a:chExt cx="5773547" cy="6471900"/>
          </a:xfrm>
        </p:grpSpPr>
        <p:sp>
          <p:nvSpPr>
            <p:cNvPr id="109" name="Google Shape;109;p10"/>
            <p:cNvSpPr/>
            <p:nvPr/>
          </p:nvSpPr>
          <p:spPr>
            <a:xfrm>
              <a:off x="5306906" y="-71120"/>
              <a:ext cx="3840600" cy="647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110" name="Google Shape;110;p10"/>
            <p:cNvPicPr preferRelativeResize="0"/>
            <p:nvPr/>
          </p:nvPicPr>
          <p:blipFill rotWithShape="1">
            <a:blip r:embed="rId2">
              <a:alphaModFix amt="15000"/>
            </a:blip>
            <a:srcRect b="0" l="0" r="0" t="0"/>
            <a:stretch/>
          </p:blipFill>
          <p:spPr>
            <a:xfrm>
              <a:off x="5166787" y="750290"/>
              <a:ext cx="5773547" cy="50518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1" name="Google Shape;111;p10"/>
          <p:cNvSpPr txBox="1"/>
          <p:nvPr>
            <p:ph type="title"/>
          </p:nvPr>
        </p:nvSpPr>
        <p:spPr>
          <a:xfrm>
            <a:off x="628650" y="273844"/>
            <a:ext cx="40047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0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13" name="Google Shape;113;p10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114" name="Google Shape;114;p10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15" name="Google Shape;115;p10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16" name="Google Shape;116;p1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1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9" name="Google Shape;119;p10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0" name="Google Shape;120;p10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121" name="Google Shape;121;p10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>
            <a:off x="5166787" y="576072"/>
            <a:ext cx="4330161" cy="3788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4797349"/>
            <a:ext cx="9144000" cy="353080"/>
            <a:chOff x="0" y="6396465"/>
            <a:chExt cx="9144000" cy="470774"/>
          </a:xfrm>
        </p:grpSpPr>
        <p:sp>
          <p:nvSpPr>
            <p:cNvPr id="7" name="Google Shape;7;p1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8" name="Google Shape;8;p1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cxnSp>
        <p:nvCxnSpPr>
          <p:cNvPr id="10" name="Google Shape;10;p1"/>
          <p:cNvCxnSpPr/>
          <p:nvPr/>
        </p:nvCxnSpPr>
        <p:spPr>
          <a:xfrm>
            <a:off x="0" y="1008895"/>
            <a:ext cx="9144000" cy="0"/>
          </a:xfrm>
          <a:prstGeom prst="straightConnector1">
            <a:avLst/>
          </a:prstGeom>
          <a:noFill/>
          <a:ln cap="flat" cmpd="sng" w="38100">
            <a:solidFill>
              <a:srgbClr val="D6D6CE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" name="Google Shape;11;p1"/>
          <p:cNvCxnSpPr/>
          <p:nvPr/>
        </p:nvCxnSpPr>
        <p:spPr>
          <a:xfrm>
            <a:off x="0" y="1008895"/>
            <a:ext cx="9144000" cy="0"/>
          </a:xfrm>
          <a:prstGeom prst="straightConnector1">
            <a:avLst/>
          </a:prstGeom>
          <a:noFill/>
          <a:ln cap="flat" cmpd="sng" w="38100">
            <a:solidFill>
              <a:srgbClr val="D6D6C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628650" y="126873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00000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type="title"/>
          </p:nvPr>
        </p:nvSpPr>
        <p:spPr>
          <a:xfrm>
            <a:off x="62865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b="0" i="0" sz="36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80845" y="4713980"/>
            <a:ext cx="1504138" cy="52335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ata.cityofchicago.org/Public-Safety/Crimes-One-year-prior-to-present/x2n5-8w5q/about_data" TargetMode="External"/><Relationship Id="rId4" Type="http://schemas.openxmlformats.org/officeDocument/2006/relationships/hyperlink" Target="https://data.cityofchicago.org/Facilities-Geographic-Boundaries/Boundaries-Community-Areas-current-/cauq-8yn6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 txBox="1"/>
          <p:nvPr/>
        </p:nvSpPr>
        <p:spPr>
          <a:xfrm>
            <a:off x="167850" y="252000"/>
            <a:ext cx="9267600" cy="9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Analysis of Crime Rates</a:t>
            </a:r>
            <a:endParaRPr sz="2800">
              <a:solidFill>
                <a:schemeClr val="accen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5" name="Google Shape;315;p36"/>
          <p:cNvSpPr txBox="1"/>
          <p:nvPr/>
        </p:nvSpPr>
        <p:spPr>
          <a:xfrm>
            <a:off x="167850" y="1302000"/>
            <a:ext cx="3739200" cy="3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Late evenings and nights (8 PM–12 AM)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are high-risk times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Significant spike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occurs around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 PM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likely due to increased activity during midday 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Early mornings (2 AM–5 AM)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consistently exhibit the lowest crime rates.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6" name="Google Shape;316;p36"/>
          <p:cNvPicPr preferRelativeResize="0"/>
          <p:nvPr/>
        </p:nvPicPr>
        <p:blipFill rotWithShape="1">
          <a:blip r:embed="rId3">
            <a:alphaModFix/>
          </a:blip>
          <a:srcRect b="0" l="0" r="0" t="9755"/>
          <a:stretch/>
        </p:blipFill>
        <p:spPr>
          <a:xfrm>
            <a:off x="4031300" y="1247900"/>
            <a:ext cx="5039201" cy="334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/>
          <p:nvPr/>
        </p:nvSpPr>
        <p:spPr>
          <a:xfrm>
            <a:off x="167850" y="252000"/>
            <a:ext cx="9267600" cy="9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 of Day and Day of Week Analysis of Crime Rates</a:t>
            </a:r>
            <a:endParaRPr sz="2800">
              <a:solidFill>
                <a:schemeClr val="accen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22" name="Google Shape;32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4900" y="1046550"/>
            <a:ext cx="3945124" cy="3679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7"/>
          <p:cNvSpPr txBox="1"/>
          <p:nvPr/>
        </p:nvSpPr>
        <p:spPr>
          <a:xfrm>
            <a:off x="214625" y="1198450"/>
            <a:ext cx="42525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Evening to late-night hours (8 PM–12 AM)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show elevated crime rates, especially on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Sunday, Monday, and Saturday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These might correlate with nightlife or social events.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Midnight (12 AM)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consistently has high crime rates across all days.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Elevated crime counts during weekdays (Monday to Friday).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8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Crime Correlations</a:t>
            </a:r>
            <a:endParaRPr/>
          </a:p>
        </p:txBody>
      </p:sp>
      <p:sp>
        <p:nvSpPr>
          <p:cNvPr id="329" name="Google Shape;329;p38"/>
          <p:cNvSpPr txBox="1"/>
          <p:nvPr/>
        </p:nvSpPr>
        <p:spPr>
          <a:xfrm>
            <a:off x="218150" y="1306300"/>
            <a:ext cx="4654500" cy="3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O’Hare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South Deering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are spacious, low-crime areas ideal for promotion of large-scale tourism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Safe, lesser-known areas like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Hegewisch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Ashburn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and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Beverly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can be promoted as tourism options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Near North Side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the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Loop 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tourist heavy locations need more 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strengthening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of 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security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0" name="Google Shape;330;p38"/>
          <p:cNvPicPr preferRelativeResize="0"/>
          <p:nvPr/>
        </p:nvPicPr>
        <p:blipFill rotWithShape="1">
          <a:blip r:embed="rId3">
            <a:alphaModFix/>
          </a:blip>
          <a:srcRect b="0" l="0" r="0" t="3474"/>
          <a:stretch/>
        </p:blipFill>
        <p:spPr>
          <a:xfrm>
            <a:off x="4955275" y="1096775"/>
            <a:ext cx="3738427" cy="359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9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CN" sz="2740"/>
              <a:t>Field and Density Maps For Crime Over Time</a:t>
            </a:r>
            <a:endParaRPr sz="2740"/>
          </a:p>
        </p:txBody>
      </p:sp>
      <p:pic>
        <p:nvPicPr>
          <p:cNvPr id="336" name="Google Shape;33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1076258"/>
            <a:ext cx="5428526" cy="362343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9"/>
          <p:cNvSpPr txBox="1"/>
          <p:nvPr/>
        </p:nvSpPr>
        <p:spPr>
          <a:xfrm>
            <a:off x="6186950" y="1244250"/>
            <a:ext cx="28233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Crime incidents show a slight upward trend overall.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A significant dip in crime is observed in late winter, likely due to reduced outdoor activity.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CN"/>
              <a:t>Crime levels stabilize during spring and summer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0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CN" sz="2740"/>
              <a:t>Field and Density Maps of Crime </a:t>
            </a:r>
            <a:endParaRPr sz="2740"/>
          </a:p>
        </p:txBody>
      </p:sp>
      <p:pic>
        <p:nvPicPr>
          <p:cNvPr id="343" name="Google Shape;34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7925" y="1211825"/>
            <a:ext cx="2907201" cy="343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215" y="1248575"/>
            <a:ext cx="4810234" cy="3393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1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Insights from crime types</a:t>
            </a:r>
            <a:endParaRPr/>
          </a:p>
        </p:txBody>
      </p:sp>
      <p:sp>
        <p:nvSpPr>
          <p:cNvPr id="350" name="Google Shape;350;p41"/>
          <p:cNvSpPr txBox="1"/>
          <p:nvPr/>
        </p:nvSpPr>
        <p:spPr>
          <a:xfrm>
            <a:off x="4367775" y="1115375"/>
            <a:ext cx="4693800" cy="3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zh-CN" sz="1200">
                <a:solidFill>
                  <a:schemeClr val="dk1"/>
                </a:solidFill>
              </a:rPr>
              <a:t>Focus on Preventing Theft</a:t>
            </a:r>
            <a:r>
              <a:rPr lang="zh-CN" sz="1200">
                <a:solidFill>
                  <a:schemeClr val="dk1"/>
                </a:solidFill>
              </a:rPr>
              <a:t>: Theft is the most common crime, indicating the need for visitor awareness campaigns about securing personal belongings, especially in busy tourist areas.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zh-CN" sz="1200">
                <a:solidFill>
                  <a:schemeClr val="dk1"/>
                </a:solidFill>
              </a:rPr>
              <a:t>Battery </a:t>
            </a:r>
            <a:r>
              <a:rPr lang="zh-CN" sz="1200">
                <a:solidFill>
                  <a:schemeClr val="dk1"/>
                </a:solidFill>
              </a:rPr>
              <a:t>and </a:t>
            </a:r>
            <a:r>
              <a:rPr b="1" lang="zh-CN" sz="1200">
                <a:solidFill>
                  <a:schemeClr val="dk1"/>
                </a:solidFill>
              </a:rPr>
              <a:t>assault</a:t>
            </a:r>
            <a:r>
              <a:rPr lang="zh-CN" sz="1200">
                <a:solidFill>
                  <a:schemeClr val="dk1"/>
                </a:solidFill>
              </a:rPr>
              <a:t> highlight the importance of visible law enforcement and community safety initiatives to reassure visitors.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zh-CN" sz="1200">
                <a:solidFill>
                  <a:schemeClr val="dk1"/>
                </a:solidFill>
              </a:rPr>
              <a:t>Motor vehicle theft </a:t>
            </a:r>
            <a:r>
              <a:rPr lang="zh-CN" sz="1200">
                <a:solidFill>
                  <a:schemeClr val="dk1"/>
                </a:solidFill>
              </a:rPr>
              <a:t>is a significant concern, suggesting the need for secure parking facilities and visitor education about protecting their vehicles.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zh-CN" sz="1200">
                <a:solidFill>
                  <a:schemeClr val="dk1"/>
                </a:solidFill>
              </a:rPr>
              <a:t>Crimes like </a:t>
            </a:r>
            <a:r>
              <a:rPr b="1" lang="zh-CN" sz="1200">
                <a:solidFill>
                  <a:schemeClr val="dk1"/>
                </a:solidFill>
              </a:rPr>
              <a:t>burglary </a:t>
            </a:r>
            <a:r>
              <a:rPr lang="zh-CN" sz="1200">
                <a:solidFill>
                  <a:schemeClr val="dk1"/>
                </a:solidFill>
              </a:rPr>
              <a:t>and </a:t>
            </a:r>
            <a:r>
              <a:rPr b="1" lang="zh-CN" sz="1200">
                <a:solidFill>
                  <a:schemeClr val="dk1"/>
                </a:solidFill>
              </a:rPr>
              <a:t>weapons violations</a:t>
            </a:r>
            <a:r>
              <a:rPr lang="zh-CN" sz="1200">
                <a:solidFill>
                  <a:schemeClr val="dk1"/>
                </a:solidFill>
              </a:rPr>
              <a:t> are relatively lower, providing an opportunity to market Chicago as safer compared to its crime perception.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zh-CN" sz="1200">
                <a:solidFill>
                  <a:schemeClr val="dk1"/>
                </a:solidFill>
              </a:rPr>
              <a:t>Tourist Awareness on Deceptive Practices </a:t>
            </a:r>
            <a:r>
              <a:rPr lang="zh-CN" sz="1200">
                <a:solidFill>
                  <a:schemeClr val="dk1"/>
                </a:solidFill>
              </a:rPr>
              <a:t>should focus on educating tourists to avoid scams, particularly in high-traffic areas.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351" name="Google Shape;3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800" y="1056200"/>
            <a:ext cx="3749924" cy="368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 txBox="1"/>
          <p:nvPr>
            <p:ph type="title"/>
          </p:nvPr>
        </p:nvSpPr>
        <p:spPr>
          <a:xfrm>
            <a:off x="231700" y="4850"/>
            <a:ext cx="89844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Recommendations to </a:t>
            </a:r>
            <a:r>
              <a:rPr lang="zh-CN"/>
              <a:t>Enhance Safety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&amp; Appeal for Tourism Companies</a:t>
            </a:r>
            <a:endParaRPr/>
          </a:p>
        </p:txBody>
      </p:sp>
      <p:sp>
        <p:nvSpPr>
          <p:cNvPr id="357" name="Google Shape;357;p42"/>
          <p:cNvSpPr txBox="1"/>
          <p:nvPr/>
        </p:nvSpPr>
        <p:spPr>
          <a:xfrm>
            <a:off x="6118300" y="1699350"/>
            <a:ext cx="2643000" cy="2352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5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Launch Visitor Awareness Campaigns</a:t>
            </a:r>
            <a:endParaRPr sz="15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Educate tourists on securing belongings to prevent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theft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(the most common crime) and avoiding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deceptive practices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 high-traffic zones. Promote best practices for vehicle security to reduce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motor vehicle theft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risks.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8" name="Google Shape;358;p42"/>
          <p:cNvSpPr txBox="1"/>
          <p:nvPr/>
        </p:nvSpPr>
        <p:spPr>
          <a:xfrm>
            <a:off x="3293075" y="1699350"/>
            <a:ext cx="2643000" cy="2352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5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Leverage Seasonal and Crime Trends</a:t>
            </a:r>
            <a:endParaRPr sz="15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Market Chicago as a safer city during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late winter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when crime dips, and during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morning and afternoon hours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which report lower incidents in tourist areas. Highlight stable safety levels in spring and summer for sustained tourism promotion.</a:t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9" name="Google Shape;359;p42"/>
          <p:cNvSpPr txBox="1"/>
          <p:nvPr/>
        </p:nvSpPr>
        <p:spPr>
          <a:xfrm>
            <a:off x="467850" y="1699350"/>
            <a:ext cx="2643000" cy="2352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5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Promote Safer </a:t>
            </a:r>
            <a:endParaRPr b="1" sz="15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5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Zones</a:t>
            </a:r>
            <a:endParaRPr sz="15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Highlight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O’Hare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South Deering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and safe, lesser-known areas like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Hegewisch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Ashburn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and </a:t>
            </a:r>
            <a:r>
              <a:rPr b="1"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Beverly</a:t>
            </a:r>
            <a:r>
              <a:rPr lang="zh-C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as low-crime, family-friendly destinations. Encourage daytime exploration in tourist areas for added safety.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3"/>
          <p:cNvSpPr txBox="1"/>
          <p:nvPr>
            <p:ph type="title"/>
          </p:nvPr>
        </p:nvSpPr>
        <p:spPr>
          <a:xfrm>
            <a:off x="231700" y="4850"/>
            <a:ext cx="89844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Advanced Measures for a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Secure Tourism Experience</a:t>
            </a:r>
            <a:endParaRPr/>
          </a:p>
        </p:txBody>
      </p:sp>
      <p:sp>
        <p:nvSpPr>
          <p:cNvPr id="365" name="Google Shape;365;p43"/>
          <p:cNvSpPr txBox="1"/>
          <p:nvPr/>
        </p:nvSpPr>
        <p:spPr>
          <a:xfrm>
            <a:off x="1155275" y="1457850"/>
            <a:ext cx="3017100" cy="2884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CN" sz="15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Strengthen Security in High-Risk Areas and Times</a:t>
            </a:r>
            <a:endParaRPr sz="15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Increase visible law enforcement and security measures in </a:t>
            </a:r>
            <a:r>
              <a:rPr b="1"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Loop</a:t>
            </a:r>
            <a:r>
              <a:rPr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b="1"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Near North Side</a:t>
            </a:r>
            <a:r>
              <a:rPr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particularly during high-risk times like </a:t>
            </a:r>
            <a:r>
              <a:rPr b="1"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late evenings (8 PM–12 AM)</a:t>
            </a:r>
            <a:r>
              <a:rPr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b="1"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midnight</a:t>
            </a:r>
            <a:r>
              <a:rPr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as well as on weekends (Saturday, Sunday, Monday).</a:t>
            </a:r>
            <a:endParaRPr sz="13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6" name="Google Shape;366;p43"/>
          <p:cNvSpPr txBox="1"/>
          <p:nvPr/>
        </p:nvSpPr>
        <p:spPr>
          <a:xfrm>
            <a:off x="4705800" y="1457850"/>
            <a:ext cx="3017100" cy="2884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5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 Safety Infrastructure Around Nightlife and Events</a:t>
            </a:r>
            <a:endParaRPr sz="15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Focus on security measures during nightlife hours (8 PM–12 AM) and late weekends to reduce risks associated with elevated crime during these periods, particularly in nightlife hubs.</a:t>
            </a:r>
            <a:endParaRPr b="1"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4"/>
          <p:cNvSpPr txBox="1"/>
          <p:nvPr>
            <p:ph idx="1" type="body"/>
          </p:nvPr>
        </p:nvSpPr>
        <p:spPr>
          <a:xfrm>
            <a:off x="628650" y="1214755"/>
            <a:ext cx="7886700" cy="32634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700">
                <a:solidFill>
                  <a:schemeClr val="dk1"/>
                </a:solidFill>
              </a:rPr>
              <a:t>Data Quality is Critical</a:t>
            </a:r>
            <a:r>
              <a:rPr lang="zh-CN" sz="1700">
                <a:solidFill>
                  <a:schemeClr val="dk1"/>
                </a:solidFill>
              </a:rPr>
              <a:t>: Addressing missing values and inconsistencies was essential to ensure reliable analysis.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700">
                <a:solidFill>
                  <a:schemeClr val="dk1"/>
                </a:solidFill>
              </a:rPr>
              <a:t>Normalization Matters</a:t>
            </a:r>
            <a:r>
              <a:rPr lang="zh-CN" sz="1700">
                <a:solidFill>
                  <a:schemeClr val="dk1"/>
                </a:solidFill>
              </a:rPr>
              <a:t>: Standardizing time, date, and location data improved temporal and geospatial insights.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700">
                <a:solidFill>
                  <a:schemeClr val="dk1"/>
                </a:solidFill>
              </a:rPr>
              <a:t>Tourism-Specific Insights Are Key</a:t>
            </a:r>
            <a:r>
              <a:rPr lang="zh-CN" sz="1700">
                <a:solidFill>
                  <a:schemeClr val="dk1"/>
                </a:solidFill>
              </a:rPr>
              <a:t>: Differentiating tourist vs. non-tourist trends revealed critical patterns for tailored strategies.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700">
                <a:solidFill>
                  <a:schemeClr val="dk1"/>
                </a:solidFill>
              </a:rPr>
              <a:t>Visualization Simplifies Complexity</a:t>
            </a:r>
            <a:r>
              <a:rPr lang="zh-CN" sz="1700">
                <a:solidFill>
                  <a:schemeClr val="dk1"/>
                </a:solidFill>
              </a:rPr>
              <a:t>: Dashboards and maps effectively communicated crime patterns to stakeholders.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372" name="Google Shape;372;p44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Conclusion &amp; Lessons Learned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5"/>
          <p:cNvSpPr txBox="1"/>
          <p:nvPr>
            <p:ph idx="1" type="body"/>
          </p:nvPr>
        </p:nvSpPr>
        <p:spPr>
          <a:xfrm>
            <a:off x="633412" y="3468887"/>
            <a:ext cx="7877100" cy="9459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We appreciate your time and feedback.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5"/>
          <p:cNvSpPr txBox="1"/>
          <p:nvPr>
            <p:ph type="title"/>
          </p:nvPr>
        </p:nvSpPr>
        <p:spPr>
          <a:xfrm>
            <a:off x="623888" y="2078834"/>
            <a:ext cx="7891500" cy="1329000"/>
          </a:xfrm>
          <a:prstGeom prst="rect">
            <a:avLst/>
          </a:prstGeom>
        </p:spPr>
        <p:txBody>
          <a:bodyPr anchorCtr="0" anchor="b" bIns="45700" lIns="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Thank You</a:t>
            </a:r>
            <a:endParaRPr/>
          </a:p>
        </p:txBody>
      </p:sp>
      <p:pic>
        <p:nvPicPr>
          <p:cNvPr id="379" name="Google Shape;37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25" y="4818525"/>
            <a:ext cx="8994176" cy="32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9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Executive Summary</a:t>
            </a:r>
            <a:endParaRPr/>
          </a:p>
        </p:txBody>
      </p:sp>
      <p:sp>
        <p:nvSpPr>
          <p:cNvPr id="267" name="Google Shape;267;p29"/>
          <p:cNvSpPr txBox="1"/>
          <p:nvPr>
            <p:ph idx="1" type="body"/>
          </p:nvPr>
        </p:nvSpPr>
        <p:spPr>
          <a:xfrm>
            <a:off x="552450" y="1421130"/>
            <a:ext cx="7886700" cy="32634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zh-CN" sz="1800"/>
              <a:t>Background</a:t>
            </a:r>
            <a:r>
              <a:rPr lang="zh-CN" sz="1800"/>
              <a:t>: </a:t>
            </a:r>
            <a:r>
              <a:rPr b="1" lang="zh-CN" sz="1800">
                <a:solidFill>
                  <a:schemeClr val="dk1"/>
                </a:solidFill>
              </a:rPr>
              <a:t>Tourism in Chicago contributes significantly to the local economy. Safety concerns play a critical role in tourist decision-making.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zh-CN" sz="1800"/>
              <a:t>Objectives and Outcomes: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zh-CN" sz="1800">
                <a:solidFill>
                  <a:schemeClr val="dk1"/>
                </a:solidFill>
              </a:rPr>
              <a:t>Analyzing crime data in Chicago for actionable safety insights.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zh-CN" sz="1800">
                <a:solidFill>
                  <a:schemeClr val="dk1"/>
                </a:solidFill>
              </a:rPr>
              <a:t>Identify high-crime areas and times.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lang="zh-CN" sz="1800">
                <a:solidFill>
                  <a:schemeClr val="dk1"/>
                </a:solidFill>
              </a:rPr>
              <a:t>Provide insights to enhance tourist safety.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</a:pPr>
            <a:r>
              <a:rPr lang="zh-CN" sz="1800">
                <a:solidFill>
                  <a:schemeClr val="dk1"/>
                </a:solidFill>
              </a:rPr>
              <a:t>Propose visual dashboards for better understanding of crime trends.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/>
          <p:nvPr>
            <p:ph idx="1" type="body"/>
          </p:nvPr>
        </p:nvSpPr>
        <p:spPr>
          <a:xfrm>
            <a:off x="552450" y="1126050"/>
            <a:ext cx="7886700" cy="35427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400">
                <a:solidFill>
                  <a:schemeClr val="dk1"/>
                </a:solidFill>
              </a:rPr>
              <a:t>Dataset</a:t>
            </a:r>
            <a:r>
              <a:rPr lang="zh-CN" sz="1400">
                <a:solidFill>
                  <a:schemeClr val="dk1"/>
                </a:solidFill>
              </a:rPr>
              <a:t>: 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200">
                <a:solidFill>
                  <a:schemeClr val="dk1"/>
                </a:solidFill>
              </a:rPr>
              <a:t>Chicago Crime Incident Data from (October 15th, 2024) 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200" u="sng">
                <a:solidFill>
                  <a:schemeClr val="hlink"/>
                </a:solidFill>
                <a:hlinkClick r:id="rId3"/>
              </a:rPr>
              <a:t>https://data.cityofchicago.org/Public-Safety/Crimes-One-year-prior-to-present/x2n5-8w5q/about_data</a:t>
            </a:r>
            <a:endParaRPr sz="12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200">
                <a:solidFill>
                  <a:schemeClr val="dk1"/>
                </a:solidFill>
              </a:rPr>
              <a:t>Community Area Boundaries Data from</a:t>
            </a:r>
            <a:endParaRPr sz="1200" u="sng">
              <a:solidFill>
                <a:schemeClr val="hlink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200" u="sng">
                <a:solidFill>
                  <a:schemeClr val="hlink"/>
                </a:solidFill>
                <a:hlinkClick r:id="rId4"/>
              </a:rPr>
              <a:t>Boundaries - Community Areas (current) | City of Chicago | Data Portal</a:t>
            </a:r>
            <a:endParaRPr sz="1200" u="sng">
              <a:solidFill>
                <a:schemeClr val="hlink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400">
                <a:solidFill>
                  <a:schemeClr val="accent6"/>
                </a:solidFill>
              </a:rPr>
              <a:t>Dataset size:</a:t>
            </a:r>
            <a:endParaRPr sz="1400">
              <a:solidFill>
                <a:schemeClr val="accent6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Our dataset has </a:t>
            </a:r>
            <a:r>
              <a:rPr b="1" lang="zh-CN" sz="1200">
                <a:solidFill>
                  <a:schemeClr val="accent6"/>
                </a:solidFill>
                <a:highlight>
                  <a:srgbClr val="FFFFFF"/>
                </a:highlight>
              </a:rPr>
              <a:t>258062</a:t>
            </a:r>
            <a:r>
              <a:rPr b="1" lang="zh-C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records</a:t>
            </a:r>
            <a:r>
              <a:rPr lang="zh-C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zh-CN" sz="1200">
                <a:solidFill>
                  <a:schemeClr val="accent6"/>
                </a:solidFill>
              </a:rPr>
              <a:t>31</a:t>
            </a:r>
            <a:r>
              <a:rPr b="1" lang="zh-C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features 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400">
                <a:solidFill>
                  <a:schemeClr val="dk1"/>
                </a:solidFill>
              </a:rPr>
              <a:t>Key Features</a:t>
            </a:r>
            <a:r>
              <a:rPr lang="zh-C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zh-CN" sz="1200">
                <a:solidFill>
                  <a:schemeClr val="dk1"/>
                </a:solidFill>
              </a:rPr>
              <a:t>Crime types, locations, and timestamps.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zh-CN" sz="1200">
                <a:solidFill>
                  <a:schemeClr val="dk1"/>
                </a:solidFill>
              </a:rPr>
              <a:t>Arrest records and geographic coordinates.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zh-CN" sz="1200">
                <a:solidFill>
                  <a:schemeClr val="dk1"/>
                </a:solidFill>
              </a:rPr>
              <a:t>Contextual data such as ward and beat information (Subdivisions).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400">
                <a:solidFill>
                  <a:schemeClr val="dk1"/>
                </a:solidFill>
              </a:rPr>
              <a:t>Relevance</a:t>
            </a:r>
            <a:r>
              <a:rPr lang="zh-C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lang="zh-CN" sz="1200">
                <a:solidFill>
                  <a:schemeClr val="dk1"/>
                </a:solidFill>
              </a:rPr>
              <a:t>Helps pinpoint unsafe areas and predict crime trends based on historical data.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3" name="Google Shape;273;p30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Data Sources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1"/>
          <p:cNvSpPr txBox="1"/>
          <p:nvPr>
            <p:ph idx="2" type="body"/>
          </p:nvPr>
        </p:nvSpPr>
        <p:spPr>
          <a:xfrm>
            <a:off x="704850" y="1293025"/>
            <a:ext cx="7886700" cy="32634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700">
                <a:solidFill>
                  <a:schemeClr val="accent3"/>
                </a:solidFill>
              </a:rPr>
              <a:t>22</a:t>
            </a:r>
            <a:r>
              <a:rPr lang="zh-CN" sz="1700">
                <a:solidFill>
                  <a:schemeClr val="dk1"/>
                </a:solidFill>
              </a:rPr>
              <a:t> rows with duplicated case numbers - The first case was retained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700">
                <a:solidFill>
                  <a:schemeClr val="accent3"/>
                </a:solidFill>
              </a:rPr>
              <a:t>9 duplicated</a:t>
            </a:r>
            <a:r>
              <a:rPr lang="zh-CN" sz="1700">
                <a:solidFill>
                  <a:schemeClr val="dk1"/>
                </a:solidFill>
              </a:rPr>
              <a:t> rows - All were deleted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700">
                <a:solidFill>
                  <a:schemeClr val="accent3"/>
                </a:solidFill>
              </a:rPr>
              <a:t>1058</a:t>
            </a:r>
            <a:r>
              <a:rPr lang="zh-CN" sz="1700">
                <a:solidFill>
                  <a:schemeClr val="dk1"/>
                </a:solidFill>
              </a:rPr>
              <a:t> rows that are missing Location Description - Missing values replaced with ‘unknown’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700">
                <a:solidFill>
                  <a:schemeClr val="accent3"/>
                </a:solidFill>
              </a:rPr>
              <a:t>92</a:t>
            </a:r>
            <a:r>
              <a:rPr lang="zh-CN" sz="1700">
                <a:solidFill>
                  <a:schemeClr val="dk1"/>
                </a:solidFill>
              </a:rPr>
              <a:t> rows that are missing Latitude and Longitude points - Missing values replaced with ‘unknown’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700">
                <a:solidFill>
                  <a:schemeClr val="accent3"/>
                </a:solidFill>
              </a:rPr>
              <a:t>956</a:t>
            </a:r>
            <a:r>
              <a:rPr lang="zh-CN" sz="1700">
                <a:solidFill>
                  <a:schemeClr val="dk1"/>
                </a:solidFill>
              </a:rPr>
              <a:t> rows that are missing community information - Community names, Shape area and length replaced with ‘unknown’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79" name="Google Shape;279;p31"/>
          <p:cNvSpPr txBox="1"/>
          <p:nvPr>
            <p:ph type="title"/>
          </p:nvPr>
        </p:nvSpPr>
        <p:spPr>
          <a:xfrm>
            <a:off x="628650" y="2334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Data Quality Concerns</a:t>
            </a:r>
            <a:endParaRPr/>
          </a:p>
        </p:txBody>
      </p:sp>
      <p:sp>
        <p:nvSpPr>
          <p:cNvPr id="280" name="Google Shape;280;p31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</a:pPr>
            <a:fld id="{00000000-1234-1234-1234-123412341234}" type="slidenum">
              <a:rPr lang="zh-CN" sz="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sz="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2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Relational Data Model (3NF)</a:t>
            </a:r>
            <a:endParaRPr/>
          </a:p>
        </p:txBody>
      </p:sp>
      <p:pic>
        <p:nvPicPr>
          <p:cNvPr id="286" name="Google Shape;286;p32"/>
          <p:cNvPicPr preferRelativeResize="0"/>
          <p:nvPr/>
        </p:nvPicPr>
        <p:blipFill rotWithShape="1">
          <a:blip r:embed="rId3">
            <a:alphaModFix/>
          </a:blip>
          <a:srcRect b="0" l="0" r="0" t="2458"/>
          <a:stretch/>
        </p:blipFill>
        <p:spPr>
          <a:xfrm>
            <a:off x="1509300" y="1120875"/>
            <a:ext cx="5433724" cy="356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3"/>
          <p:cNvSpPr txBox="1"/>
          <p:nvPr>
            <p:ph type="title"/>
          </p:nvPr>
        </p:nvSpPr>
        <p:spPr>
          <a:xfrm>
            <a:off x="-238125" y="4850"/>
            <a:ext cx="97722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Crime Distribution Across Tourist and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Non-Tourist Neighborhoods</a:t>
            </a:r>
            <a:endParaRPr/>
          </a:p>
        </p:txBody>
      </p:sp>
      <p:sp>
        <p:nvSpPr>
          <p:cNvPr id="292" name="Google Shape;292;p33"/>
          <p:cNvSpPr txBox="1"/>
          <p:nvPr/>
        </p:nvSpPr>
        <p:spPr>
          <a:xfrm>
            <a:off x="201500" y="1230100"/>
            <a:ext cx="4975200" cy="3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Non-tourist areas experience a significant spike in crimes at night,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tourist areas 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are thus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relatively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safer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for evening and nighttime activities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Across all time periods (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morning, afternoon, evening, and night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), tourist areas report considerably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fewer crimes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than non-tourist areas. This is a positive indicator for tourism marketing.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●"/>
            </a:pP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Morning and afternoon crime counts in tourist areas are less than half of those in non-tourist areas highlighting the relative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safety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of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tourist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areas for </a:t>
            </a:r>
            <a:r>
              <a:rPr b="1"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daytime exploration</a:t>
            </a:r>
            <a:r>
              <a:rPr lang="zh-C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600">
              <a:solidFill>
                <a:schemeClr val="dk1"/>
              </a:solidFill>
            </a:endParaRPr>
          </a:p>
        </p:txBody>
      </p:sp>
      <p:pic>
        <p:nvPicPr>
          <p:cNvPr id="293" name="Google Shape;29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3142" y="1163050"/>
            <a:ext cx="3177434" cy="352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 txBox="1"/>
          <p:nvPr>
            <p:ph type="title"/>
          </p:nvPr>
        </p:nvSpPr>
        <p:spPr>
          <a:xfrm>
            <a:off x="-238125" y="4850"/>
            <a:ext cx="97722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Tourist Neighborhoods</a:t>
            </a:r>
            <a:endParaRPr/>
          </a:p>
        </p:txBody>
      </p:sp>
      <p:pic>
        <p:nvPicPr>
          <p:cNvPr id="299" name="Google Shape;29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202" y="1063613"/>
            <a:ext cx="2885548" cy="369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9845" y="1063625"/>
            <a:ext cx="2758880" cy="36950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Google Shape;301;p34"/>
          <p:cNvCxnSpPr/>
          <p:nvPr/>
        </p:nvCxnSpPr>
        <p:spPr>
          <a:xfrm>
            <a:off x="4661750" y="1016600"/>
            <a:ext cx="18300" cy="377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 txBox="1"/>
          <p:nvPr>
            <p:ph type="title"/>
          </p:nvPr>
        </p:nvSpPr>
        <p:spPr>
          <a:xfrm>
            <a:off x="-238125" y="4850"/>
            <a:ext cx="9772200" cy="9942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Non-Tourist Neighborhoods</a:t>
            </a:r>
            <a:endParaRPr/>
          </a:p>
        </p:txBody>
      </p:sp>
      <p:pic>
        <p:nvPicPr>
          <p:cNvPr id="307" name="Google Shape;30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500" y="1088650"/>
            <a:ext cx="3355688" cy="364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2525" y="1088638"/>
            <a:ext cx="3313451" cy="36450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9" name="Google Shape;309;p35"/>
          <p:cNvCxnSpPr/>
          <p:nvPr/>
        </p:nvCxnSpPr>
        <p:spPr>
          <a:xfrm>
            <a:off x="4661750" y="1016600"/>
            <a:ext cx="18300" cy="377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Chicago">
  <a:themeElements>
    <a:clrScheme name="Custom 3">
      <a:dk1>
        <a:srgbClr val="000000"/>
      </a:dk1>
      <a:lt1>
        <a:srgbClr val="FFFFFF"/>
      </a:lt1>
      <a:dk2>
        <a:srgbClr val="737373"/>
      </a:dk2>
      <a:lt2>
        <a:srgbClr val="D9D9D9"/>
      </a:lt2>
      <a:accent1>
        <a:srgbClr val="800000"/>
      </a:accent1>
      <a:accent2>
        <a:srgbClr val="D9D9D9"/>
      </a:accent2>
      <a:accent3>
        <a:srgbClr val="A6A6A6"/>
      </a:accent3>
      <a:accent4>
        <a:srgbClr val="EAAA00"/>
      </a:accent4>
      <a:accent5>
        <a:srgbClr val="B36955"/>
      </a:accent5>
      <a:accent6>
        <a:srgbClr val="002A3A"/>
      </a:accent6>
      <a:hlink>
        <a:srgbClr val="800000"/>
      </a:hlink>
      <a:folHlink>
        <a:srgbClr val="73737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